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pPr/>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56547-B93F-4B76-9A32-2ADB6503A2EF}" type="datetimeFigureOut">
              <a:rPr lang="en-IN" smtClean="0"/>
              <a:pPr/>
              <a:t>12-01-2023</a:t>
            </a:fld>
            <a:endParaRPr lang="en-IN"/>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1B1AD-56E4-4E9D-9B01-9D2C7E263C8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01316F-BA5A-69F2-F6F7-6E4B6159DFD0}"/>
              </a:ext>
            </a:extLst>
          </p:cNvPr>
          <p:cNvSpPr>
            <a:spLocks noGrp="1"/>
          </p:cNvSpPr>
          <p:nvPr>
            <p:ph type="ctrTitle"/>
          </p:nvPr>
        </p:nvSpPr>
        <p:spPr>
          <a:xfrm>
            <a:off x="1819835" y="286870"/>
            <a:ext cx="8552329" cy="1421187"/>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FLIGHT PRICE PREDICTION PROJECT</a:t>
            </a:r>
          </a:p>
        </p:txBody>
      </p:sp>
      <p:sp>
        <p:nvSpPr>
          <p:cNvPr id="3" name="Subtitle 2">
            <a:extLst>
              <a:ext uri="{FF2B5EF4-FFF2-40B4-BE49-F238E27FC236}">
                <a16:creationId xmlns:a16="http://schemas.microsoft.com/office/drawing/2014/main" xmlns="" id="{9F76F187-EA23-0A92-8CA3-0D1A23F74B3C}"/>
              </a:ext>
            </a:extLst>
          </p:cNvPr>
          <p:cNvSpPr>
            <a:spLocks noGrp="1"/>
          </p:cNvSpPr>
          <p:nvPr>
            <p:ph type="subTitle" idx="1"/>
          </p:nvPr>
        </p:nvSpPr>
        <p:spPr>
          <a:xfrm>
            <a:off x="8816197" y="6254993"/>
            <a:ext cx="3528204" cy="484561"/>
          </a:xfrm>
        </p:spPr>
        <p:txBody>
          <a:bodyPr>
            <a:noAutofit/>
          </a:bodyPr>
          <a:lstStyle/>
          <a:p>
            <a:pPr algn="ctr"/>
            <a:r>
              <a:rPr lang="en-IN" sz="1800" dirty="0">
                <a:solidFill>
                  <a:schemeClr val="tx1"/>
                </a:solidFill>
                <a:cs typeface="Times New Roman" panose="02020603050405020304" pitchFamily="18" charset="0"/>
              </a:rPr>
              <a:t>Submitted </a:t>
            </a:r>
            <a:r>
              <a:rPr lang="en-IN" sz="1800" dirty="0" smtClean="0">
                <a:solidFill>
                  <a:schemeClr val="tx1"/>
                </a:solidFill>
                <a:cs typeface="Times New Roman" panose="02020603050405020304" pitchFamily="18" charset="0"/>
              </a:rPr>
              <a:t>By:- </a:t>
            </a:r>
            <a:r>
              <a:rPr lang="en-IN" sz="1800" dirty="0" err="1" smtClean="0">
                <a:solidFill>
                  <a:schemeClr val="tx1"/>
                </a:solidFill>
                <a:cs typeface="Times New Roman" panose="02020603050405020304" pitchFamily="18" charset="0"/>
              </a:rPr>
              <a:t>Suneel</a:t>
            </a:r>
            <a:r>
              <a:rPr lang="en-IN" sz="1800" dirty="0" smtClean="0">
                <a:solidFill>
                  <a:schemeClr val="tx1"/>
                </a:solidFill>
                <a:cs typeface="Times New Roman" panose="02020603050405020304" pitchFamily="18" charset="0"/>
              </a:rPr>
              <a:t> Kumar</a:t>
            </a:r>
            <a:endParaRPr lang="en-IN" sz="1800" dirty="0">
              <a:solidFill>
                <a:schemeClr val="tx1"/>
              </a:solidFill>
              <a:cs typeface="Times New Roman" panose="02020603050405020304" pitchFamily="18" charset="0"/>
            </a:endParaRPr>
          </a:p>
        </p:txBody>
      </p:sp>
      <p:pic>
        <p:nvPicPr>
          <p:cNvPr id="1028" name="Picture 4" descr="See the source image">
            <a:extLst>
              <a:ext uri="{FF2B5EF4-FFF2-40B4-BE49-F238E27FC236}">
                <a16:creationId xmlns:a16="http://schemas.microsoft.com/office/drawing/2014/main" xmlns="" id="{18F9DD63-5FE8-076F-5086-69D2304F925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32965" y="1708057"/>
            <a:ext cx="9224681" cy="414722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267419" y="6254151"/>
            <a:ext cx="3623094" cy="369332"/>
          </a:xfrm>
          <a:prstGeom prst="rect">
            <a:avLst/>
          </a:prstGeom>
          <a:noFill/>
        </p:spPr>
        <p:txBody>
          <a:bodyPr wrap="square" rtlCol="0">
            <a:spAutoFit/>
          </a:bodyPr>
          <a:lstStyle/>
          <a:p>
            <a:r>
              <a:rPr lang="en-IN" dirty="0" smtClean="0"/>
              <a:t>Submitted To:- </a:t>
            </a:r>
            <a:r>
              <a:rPr lang="en-IN" dirty="0" err="1" smtClean="0"/>
              <a:t>Shwetank</a:t>
            </a:r>
            <a:r>
              <a:rPr lang="en-IN" dirty="0" smtClean="0"/>
              <a:t> </a:t>
            </a:r>
            <a:r>
              <a:rPr lang="en-IN" dirty="0" err="1" smtClean="0"/>
              <a:t>Mishra</a:t>
            </a:r>
            <a:r>
              <a:rPr lang="en-IN" dirty="0" smtClean="0"/>
              <a:t> </a:t>
            </a:r>
            <a:endParaRPr lang="en-US" dirty="0"/>
          </a:p>
        </p:txBody>
      </p:sp>
      <p:pic>
        <p:nvPicPr>
          <p:cNvPr id="6" name="Picture 5"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7" name="Picture 6"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22624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2C9853-C481-5204-FD8D-66992535935E}"/>
              </a:ext>
            </a:extLst>
          </p:cNvPr>
          <p:cNvPicPr>
            <a:picLocks noChangeAspect="1"/>
          </p:cNvPicPr>
          <p:nvPr/>
        </p:nvPicPr>
        <p:blipFill>
          <a:blip r:embed="rId2"/>
          <a:stretch>
            <a:fillRect/>
          </a:stretch>
        </p:blipFill>
        <p:spPr>
          <a:xfrm>
            <a:off x="1371600" y="1828800"/>
            <a:ext cx="9439835" cy="4679576"/>
          </a:xfrm>
          <a:prstGeom prst="rect">
            <a:avLst/>
          </a:prstGeom>
        </p:spPr>
      </p:pic>
      <p:sp>
        <p:nvSpPr>
          <p:cNvPr id="4" name="TextBox 3">
            <a:extLst>
              <a:ext uri="{FF2B5EF4-FFF2-40B4-BE49-F238E27FC236}">
                <a16:creationId xmlns:a16="http://schemas.microsoft.com/office/drawing/2014/main" xmlns="" id="{17E0FAE1-CD5D-D602-AFF4-F25CA51C9226}"/>
              </a:ext>
            </a:extLst>
          </p:cNvPr>
          <p:cNvSpPr txBox="1"/>
          <p:nvPr/>
        </p:nvSpPr>
        <p:spPr>
          <a:xfrm>
            <a:off x="2608729" y="717176"/>
            <a:ext cx="65263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DATA ENCODING</a:t>
            </a:r>
          </a:p>
        </p:txBody>
      </p:sp>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252272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7E86570-7B25-6E2B-34D1-78FBEF204074}"/>
              </a:ext>
            </a:extLst>
          </p:cNvPr>
          <p:cNvSpPr txBox="1"/>
          <p:nvPr/>
        </p:nvSpPr>
        <p:spPr>
          <a:xfrm>
            <a:off x="3236259" y="439270"/>
            <a:ext cx="546847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CORRELATION CHECKED</a:t>
            </a:r>
          </a:p>
        </p:txBody>
      </p:sp>
      <p:pic>
        <p:nvPicPr>
          <p:cNvPr id="4" name="Picture 3">
            <a:extLst>
              <a:ext uri="{FF2B5EF4-FFF2-40B4-BE49-F238E27FC236}">
                <a16:creationId xmlns:a16="http://schemas.microsoft.com/office/drawing/2014/main" xmlns="" id="{3C492FB3-64AF-AE17-FD16-929B8265720D}"/>
              </a:ext>
            </a:extLst>
          </p:cNvPr>
          <p:cNvPicPr>
            <a:picLocks noChangeAspect="1"/>
          </p:cNvPicPr>
          <p:nvPr/>
        </p:nvPicPr>
        <p:blipFill>
          <a:blip r:embed="rId2"/>
          <a:stretch>
            <a:fillRect/>
          </a:stretch>
        </p:blipFill>
        <p:spPr>
          <a:xfrm>
            <a:off x="1452282" y="1138517"/>
            <a:ext cx="9906000" cy="5047129"/>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98319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4E91487-ECF9-13F8-5D5C-08BD8AD5DFC3}"/>
              </a:ext>
            </a:extLst>
          </p:cNvPr>
          <p:cNvSpPr txBox="1"/>
          <p:nvPr/>
        </p:nvSpPr>
        <p:spPr>
          <a:xfrm>
            <a:off x="3343835" y="591671"/>
            <a:ext cx="51547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DATA SCALING</a:t>
            </a:r>
          </a:p>
        </p:txBody>
      </p:sp>
      <p:pic>
        <p:nvPicPr>
          <p:cNvPr id="4" name="Picture 3">
            <a:extLst>
              <a:ext uri="{FF2B5EF4-FFF2-40B4-BE49-F238E27FC236}">
                <a16:creationId xmlns:a16="http://schemas.microsoft.com/office/drawing/2014/main" xmlns="" id="{CC1536B2-905D-7D1F-54E1-9E2A9563FE38}"/>
              </a:ext>
            </a:extLst>
          </p:cNvPr>
          <p:cNvPicPr>
            <a:picLocks noChangeAspect="1"/>
          </p:cNvPicPr>
          <p:nvPr/>
        </p:nvPicPr>
        <p:blipFill>
          <a:blip r:embed="rId2"/>
          <a:stretch>
            <a:fillRect/>
          </a:stretch>
        </p:blipFill>
        <p:spPr>
          <a:xfrm>
            <a:off x="1757081" y="1174375"/>
            <a:ext cx="8892989" cy="4993341"/>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5475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954D1C1-AA9F-AB99-D684-EA98CF00BB74}"/>
              </a:ext>
            </a:extLst>
          </p:cNvPr>
          <p:cNvSpPr txBox="1"/>
          <p:nvPr/>
        </p:nvSpPr>
        <p:spPr>
          <a:xfrm>
            <a:off x="3836894" y="493059"/>
            <a:ext cx="547743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MODEL BUILDING AND EVALUATION</a:t>
            </a:r>
          </a:p>
        </p:txBody>
      </p:sp>
      <p:pic>
        <p:nvPicPr>
          <p:cNvPr id="4" name="Picture 3">
            <a:extLst>
              <a:ext uri="{FF2B5EF4-FFF2-40B4-BE49-F238E27FC236}">
                <a16:creationId xmlns:a16="http://schemas.microsoft.com/office/drawing/2014/main" xmlns="" id="{5D7E4B13-CBAE-9CAE-8649-4E45D9795216}"/>
              </a:ext>
            </a:extLst>
          </p:cNvPr>
          <p:cNvPicPr>
            <a:picLocks noChangeAspect="1"/>
          </p:cNvPicPr>
          <p:nvPr/>
        </p:nvPicPr>
        <p:blipFill>
          <a:blip r:embed="rId2"/>
          <a:stretch>
            <a:fillRect/>
          </a:stretch>
        </p:blipFill>
        <p:spPr>
          <a:xfrm>
            <a:off x="1340222" y="1084729"/>
            <a:ext cx="9825318" cy="5280212"/>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09381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9FD8F4-216D-ADC6-284B-4E0750D2013F}"/>
              </a:ext>
            </a:extLst>
          </p:cNvPr>
          <p:cNvPicPr>
            <a:picLocks noChangeAspect="1"/>
          </p:cNvPicPr>
          <p:nvPr/>
        </p:nvPicPr>
        <p:blipFill>
          <a:blip r:embed="rId2"/>
          <a:stretch>
            <a:fillRect/>
          </a:stretch>
        </p:blipFill>
        <p:spPr>
          <a:xfrm>
            <a:off x="1259540" y="1098414"/>
            <a:ext cx="9672919" cy="5585012"/>
          </a:xfrm>
          <a:prstGeom prst="rect">
            <a:avLst/>
          </a:prstGeom>
        </p:spPr>
      </p:pic>
      <p:pic>
        <p:nvPicPr>
          <p:cNvPr id="4" name="Picture 3"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98003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4D9D1DD-79EB-5486-0093-FD512F7BFD8E}"/>
              </a:ext>
            </a:extLst>
          </p:cNvPr>
          <p:cNvPicPr>
            <a:picLocks noChangeAspect="1"/>
          </p:cNvPicPr>
          <p:nvPr/>
        </p:nvPicPr>
        <p:blipFill>
          <a:blip r:embed="rId2"/>
          <a:stretch>
            <a:fillRect/>
          </a:stretch>
        </p:blipFill>
        <p:spPr>
          <a:xfrm>
            <a:off x="1210235" y="1128356"/>
            <a:ext cx="9601200" cy="5244353"/>
          </a:xfrm>
          <a:prstGeom prst="rect">
            <a:avLst/>
          </a:prstGeom>
        </p:spPr>
      </p:pic>
      <p:pic>
        <p:nvPicPr>
          <p:cNvPr id="4" name="Picture 3"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2395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6D6231C-2B1C-7E9F-5EB7-2A1BEECC1922}"/>
              </a:ext>
            </a:extLst>
          </p:cNvPr>
          <p:cNvPicPr>
            <a:picLocks noChangeAspect="1"/>
          </p:cNvPicPr>
          <p:nvPr/>
        </p:nvPicPr>
        <p:blipFill>
          <a:blip r:embed="rId2"/>
          <a:stretch>
            <a:fillRect/>
          </a:stretch>
        </p:blipFill>
        <p:spPr>
          <a:xfrm>
            <a:off x="1379391" y="1125308"/>
            <a:ext cx="9708776" cy="5441576"/>
          </a:xfrm>
          <a:prstGeom prst="rect">
            <a:avLst/>
          </a:prstGeom>
        </p:spPr>
      </p:pic>
      <p:pic>
        <p:nvPicPr>
          <p:cNvPr id="4" name="Picture 3"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87446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CC1821-8FDA-44CF-2AB6-E273501172D6}"/>
              </a:ext>
            </a:extLst>
          </p:cNvPr>
          <p:cNvPicPr>
            <a:picLocks noChangeAspect="1"/>
          </p:cNvPicPr>
          <p:nvPr/>
        </p:nvPicPr>
        <p:blipFill>
          <a:blip r:embed="rId2"/>
          <a:stretch>
            <a:fillRect/>
          </a:stretch>
        </p:blipFill>
        <p:spPr>
          <a:xfrm>
            <a:off x="1264023" y="1649505"/>
            <a:ext cx="9529482" cy="4867835"/>
          </a:xfrm>
          <a:prstGeom prst="rect">
            <a:avLst/>
          </a:prstGeom>
        </p:spPr>
      </p:pic>
      <p:sp>
        <p:nvSpPr>
          <p:cNvPr id="4" name="TextBox 3">
            <a:extLst>
              <a:ext uri="{FF2B5EF4-FFF2-40B4-BE49-F238E27FC236}">
                <a16:creationId xmlns:a16="http://schemas.microsoft.com/office/drawing/2014/main" xmlns="" id="{76CE8630-1F23-B4C4-45DA-113585B1D84F}"/>
              </a:ext>
            </a:extLst>
          </p:cNvPr>
          <p:cNvSpPr txBox="1"/>
          <p:nvPr/>
        </p:nvSpPr>
        <p:spPr>
          <a:xfrm>
            <a:off x="3236259" y="582706"/>
            <a:ext cx="499334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CROSS VALIDATION</a:t>
            </a:r>
          </a:p>
        </p:txBody>
      </p:sp>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13932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B89860D-0C4F-2469-74A5-7178B066E0FC}"/>
              </a:ext>
            </a:extLst>
          </p:cNvPr>
          <p:cNvSpPr txBox="1"/>
          <p:nvPr/>
        </p:nvSpPr>
        <p:spPr>
          <a:xfrm>
            <a:off x="2841812" y="510988"/>
            <a:ext cx="623047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HYPER PARAMETER TUNNING</a:t>
            </a:r>
          </a:p>
        </p:txBody>
      </p:sp>
      <p:pic>
        <p:nvPicPr>
          <p:cNvPr id="4" name="Picture 3">
            <a:extLst>
              <a:ext uri="{FF2B5EF4-FFF2-40B4-BE49-F238E27FC236}">
                <a16:creationId xmlns:a16="http://schemas.microsoft.com/office/drawing/2014/main" xmlns="" id="{BDC76750-00AB-C23E-6A6E-0366EB117844}"/>
              </a:ext>
            </a:extLst>
          </p:cNvPr>
          <p:cNvPicPr>
            <a:picLocks noChangeAspect="1"/>
          </p:cNvPicPr>
          <p:nvPr/>
        </p:nvPicPr>
        <p:blipFill>
          <a:blip r:embed="rId2"/>
          <a:stretch>
            <a:fillRect/>
          </a:stretch>
        </p:blipFill>
        <p:spPr>
          <a:xfrm>
            <a:off x="1210235" y="1113402"/>
            <a:ext cx="10022541" cy="5466692"/>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31446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B49C641-E744-8BA2-6E0A-02BA34D18A1A}"/>
              </a:ext>
            </a:extLst>
          </p:cNvPr>
          <p:cNvSpPr txBox="1"/>
          <p:nvPr/>
        </p:nvSpPr>
        <p:spPr>
          <a:xfrm>
            <a:off x="2967318" y="806824"/>
            <a:ext cx="5961529"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INTERPRETATION OF RESULTS</a:t>
            </a:r>
          </a:p>
        </p:txBody>
      </p:sp>
      <p:sp>
        <p:nvSpPr>
          <p:cNvPr id="3" name="TextBox 2">
            <a:extLst>
              <a:ext uri="{FF2B5EF4-FFF2-40B4-BE49-F238E27FC236}">
                <a16:creationId xmlns:a16="http://schemas.microsoft.com/office/drawing/2014/main" xmlns="" id="{08713B14-4298-2BCF-E58F-AD817D1B99F7}"/>
              </a:ext>
            </a:extLst>
          </p:cNvPr>
          <p:cNvSpPr txBox="1"/>
          <p:nvPr/>
        </p:nvSpPr>
        <p:spPr>
          <a:xfrm>
            <a:off x="1559859" y="1380565"/>
            <a:ext cx="9592235" cy="2954655"/>
          </a:xfrm>
          <a:prstGeom prst="rect">
            <a:avLst/>
          </a:prstGeom>
          <a:noFill/>
        </p:spPr>
        <p:txBody>
          <a:bodyPr wrap="square" rtlCol="0">
            <a:spAutoFit/>
          </a:bodyPr>
          <a:lstStyle/>
          <a:p>
            <a:pPr>
              <a:lnSpc>
                <a:spcPct val="200000"/>
              </a:lnSpc>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Jet Airway Airlines are more costly than others whereas SpiceJet and IndiGo are quite affordable. Flights from metro cities are more in number and hence few are in budget and few are way too expensive. The expensive flights usually come with layover(long/short), free meal and some other additional facilities as well.</a:t>
            </a:r>
          </a:p>
          <a:p>
            <a:pPr>
              <a:lnSpc>
                <a:spcPct val="200000"/>
              </a:lnSpc>
            </a:pPr>
            <a:r>
              <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trend of flight prices vary over various months and across the    holiday. There are two groups of airlines: the economic group and the luxurious group. SpiceJet, AirAsia, IndiGo, Go Air are in the economical class, whereas Jet Airways and Air India in the other. Vistara has a more spread out trend. </a:t>
            </a:r>
          </a:p>
          <a:p>
            <a:endParaRPr lang="en-IN" dirty="0"/>
          </a:p>
        </p:txBody>
      </p:sp>
      <p:pic>
        <p:nvPicPr>
          <p:cNvPr id="4" name="Picture 3" descr="flip-robo-squarelogo-1644908531781.png"/>
          <p:cNvPicPr>
            <a:picLocks noChangeAspect="1"/>
          </p:cNvPicPr>
          <p:nvPr/>
        </p:nvPicPr>
        <p:blipFill>
          <a:blip r:embed="rId2"/>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3"/>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00247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xmlns="" id="{C9D57167-15A6-D2C3-3070-256C54E398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5505" y="1326776"/>
            <a:ext cx="4823012" cy="485887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06F83C23-AF3B-D54E-C002-A4842C7AD5B3}"/>
              </a:ext>
            </a:extLst>
          </p:cNvPr>
          <p:cNvSpPr txBox="1"/>
          <p:nvPr/>
        </p:nvSpPr>
        <p:spPr>
          <a:xfrm>
            <a:off x="4034118" y="331694"/>
            <a:ext cx="4446494"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xmlns="" id="{38C4220A-3A78-8D97-623D-4212D483519D}"/>
              </a:ext>
            </a:extLst>
          </p:cNvPr>
          <p:cNvSpPr txBox="1"/>
          <p:nvPr/>
        </p:nvSpPr>
        <p:spPr>
          <a:xfrm>
            <a:off x="5056095" y="2026023"/>
            <a:ext cx="6517341" cy="3050194"/>
          </a:xfrm>
          <a:prstGeom prst="rect">
            <a:avLst/>
          </a:prstGeom>
          <a:noFill/>
        </p:spPr>
        <p:txBody>
          <a:bodyPr wrap="square" rtlCol="0">
            <a:spAutoFit/>
          </a:bodyPr>
          <a:lstStyle/>
          <a:p>
            <a:pPr>
              <a:lnSpc>
                <a:spcPct val="15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Anyone who has booked a flight ticket knows how unexpectedly the prices vary. The cheapest available ticket on a given flight gets more and less expensive over time. This usually happens as an attempt to maximize revenue based on - 1. Time of purchase patterns (making sure last-minute purchases are expensive) 2. Keeping the flight as full as they want it (raising prices on a flight which is filling up in order to reduce sales and hold back inventory for those expensive last-minute expensive purchases) So, you have to work on a project where you collect data of flight fares with other features and work to make a model to predict fares of flights</a:t>
            </a:r>
            <a:r>
              <a:rPr lang="en-IN" sz="1400" dirty="0">
                <a:solidFill>
                  <a:schemeClr val="bg1"/>
                </a:solidFill>
                <a:effectLst/>
                <a:latin typeface="Times New Roman" panose="02020603050405020304" pitchFamily="18" charset="0"/>
                <a:ea typeface="Rockwell" panose="02060603020205020403" pitchFamily="18" charset="0"/>
                <a:cs typeface="Times New Roman" panose="02020603050405020304" pitchFamily="18" charset="0"/>
              </a:rPr>
              <a:t>.</a:t>
            </a:r>
          </a:p>
          <a:p>
            <a:pPr>
              <a:lnSpc>
                <a:spcPct val="150000"/>
              </a:lnSpc>
            </a:pPr>
            <a:endParaRPr lang="en-IN" dirty="0"/>
          </a:p>
        </p:txBody>
      </p:sp>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45347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47A1AD6-739E-53E6-2B4D-C1183E5E9434}"/>
              </a:ext>
            </a:extLst>
          </p:cNvPr>
          <p:cNvSpPr txBox="1"/>
          <p:nvPr/>
        </p:nvSpPr>
        <p:spPr>
          <a:xfrm>
            <a:off x="2232211" y="2401017"/>
            <a:ext cx="71896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THANK YOU</a:t>
            </a:r>
          </a:p>
        </p:txBody>
      </p:sp>
      <p:pic>
        <p:nvPicPr>
          <p:cNvPr id="3" name="Picture 2" descr="flip-robo-squarelogo-1644908531781.png"/>
          <p:cNvPicPr>
            <a:picLocks noChangeAspect="1"/>
          </p:cNvPicPr>
          <p:nvPr/>
        </p:nvPicPr>
        <p:blipFill>
          <a:blip r:embed="rId2"/>
          <a:stretch>
            <a:fillRect/>
          </a:stretch>
        </p:blipFill>
        <p:spPr>
          <a:xfrm>
            <a:off x="0" y="0"/>
            <a:ext cx="1440612" cy="1078302"/>
          </a:xfrm>
          <a:prstGeom prst="rect">
            <a:avLst/>
          </a:prstGeom>
        </p:spPr>
      </p:pic>
      <p:pic>
        <p:nvPicPr>
          <p:cNvPr id="4" name="Picture 3" descr="datatrained-squarelogo-1545018702251.png"/>
          <p:cNvPicPr>
            <a:picLocks noChangeAspect="1"/>
          </p:cNvPicPr>
          <p:nvPr/>
        </p:nvPicPr>
        <p:blipFill>
          <a:blip r:embed="rId3"/>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25773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BEDE44B-23B3-F98A-7D8D-9B74AE0F05CF}"/>
              </a:ext>
            </a:extLst>
          </p:cNvPr>
          <p:cNvSpPr txBox="1"/>
          <p:nvPr/>
        </p:nvSpPr>
        <p:spPr>
          <a:xfrm>
            <a:off x="3783106" y="480502"/>
            <a:ext cx="5880847" cy="369332"/>
          </a:xfrm>
          <a:prstGeom prst="rect">
            <a:avLst/>
          </a:prstGeom>
          <a:noFill/>
        </p:spPr>
        <p:txBody>
          <a:bodyPr wrap="square" rtlCol="0">
            <a:spAutoFit/>
          </a:bodyPr>
          <a:lstStyle/>
          <a:p>
            <a:r>
              <a:rPr lang="en-IN" sz="1800" b="1" dirty="0">
                <a:effectLst/>
                <a:latin typeface="Times New Roman" panose="02020603050405020304" pitchFamily="18" charset="0"/>
                <a:ea typeface="Rockwell" panose="02060603020205020403" pitchFamily="18" charset="0"/>
                <a:cs typeface="Times New Roman" panose="02020603050405020304" pitchFamily="18" charset="0"/>
              </a:rPr>
              <a:t>ANALYTICAL PROBLEM FRAMING</a:t>
            </a:r>
            <a:endParaRPr lang="en-IN" sz="1800" dirty="0">
              <a:effectLst/>
              <a:latin typeface="Rockwell" panose="02060603020205020403" pitchFamily="18" charset="0"/>
              <a:ea typeface="Rockwell" panose="02060603020205020403"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B32C3AAD-0DD4-D5C6-2E49-FEC81CFAA220}"/>
              </a:ext>
            </a:extLst>
          </p:cNvPr>
          <p:cNvSpPr txBox="1"/>
          <p:nvPr/>
        </p:nvSpPr>
        <p:spPr>
          <a:xfrm>
            <a:off x="1550894" y="896471"/>
            <a:ext cx="9708777" cy="704104"/>
          </a:xfrm>
          <a:prstGeom prst="rect">
            <a:avLst/>
          </a:prstGeom>
          <a:noFill/>
        </p:spPr>
        <p:txBody>
          <a:bodyPr wrap="square" rtlCol="0">
            <a:spAutoFit/>
          </a:bodyPr>
          <a:lstStyle/>
          <a:p>
            <a:pPr>
              <a:lnSpc>
                <a:spcPct val="15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Firstly, I scrapped the flight data including airline name, date of journey, source, destination, route, departure time, arrival time, duration, total stops and the target variable price using Selenium</a:t>
            </a:r>
            <a:r>
              <a:rPr lang="en-IN" sz="1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xmlns="" id="{2EE32482-2FE8-ECAD-75FE-E005E3AB2C64}"/>
              </a:ext>
            </a:extLst>
          </p:cNvPr>
          <p:cNvPicPr>
            <a:picLocks noChangeAspect="1"/>
          </p:cNvPicPr>
          <p:nvPr/>
        </p:nvPicPr>
        <p:blipFill>
          <a:blip r:embed="rId2"/>
          <a:stretch>
            <a:fillRect/>
          </a:stretch>
        </p:blipFill>
        <p:spPr>
          <a:xfrm>
            <a:off x="1640541" y="1981199"/>
            <a:ext cx="8713694" cy="4249271"/>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7" name="Picture 6"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282521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92E65DC-C260-D026-2D56-1AE0AF6C53FC}"/>
              </a:ext>
            </a:extLst>
          </p:cNvPr>
          <p:cNvSpPr txBox="1"/>
          <p:nvPr/>
        </p:nvSpPr>
        <p:spPr>
          <a:xfrm>
            <a:off x="3567953" y="331694"/>
            <a:ext cx="5056094" cy="646331"/>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DATA COLLECTION AND PRE-PROCESSING</a:t>
            </a:r>
          </a:p>
          <a:p>
            <a:endParaRPr lang="en-IN" dirty="0"/>
          </a:p>
        </p:txBody>
      </p:sp>
      <p:sp>
        <p:nvSpPr>
          <p:cNvPr id="3" name="TextBox 2">
            <a:extLst>
              <a:ext uri="{FF2B5EF4-FFF2-40B4-BE49-F238E27FC236}">
                <a16:creationId xmlns:a16="http://schemas.microsoft.com/office/drawing/2014/main" xmlns="" id="{99BB4BC1-F636-E2C2-9050-E554F0D385FD}"/>
              </a:ext>
            </a:extLst>
          </p:cNvPr>
          <p:cNvSpPr txBox="1"/>
          <p:nvPr/>
        </p:nvSpPr>
        <p:spPr>
          <a:xfrm>
            <a:off x="1470213" y="1120581"/>
            <a:ext cx="9260540" cy="1708160"/>
          </a:xfrm>
          <a:prstGeom prst="rect">
            <a:avLst/>
          </a:prstGeom>
          <a:noFill/>
        </p:spPr>
        <p:txBody>
          <a:bodyPr wrap="square" rtlCol="0">
            <a:spAutoFit/>
          </a:bodyPr>
          <a:lstStyle/>
          <a:p>
            <a:pPr>
              <a:lnSpc>
                <a:spcPct val="20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Data Collection: I got the dataset in CSV format and I read the data in Jupyter Notebook using pandas data frame.</a:t>
            </a:r>
            <a:endParaRPr lang="en-IN" sz="1400" dirty="0">
              <a:effectLst/>
              <a:latin typeface="Rockwell" panose="02060603020205020403" pitchFamily="18" charset="0"/>
              <a:ea typeface="Rockwell" panose="02060603020205020403" pitchFamily="18" charset="0"/>
              <a:cs typeface="Times New Roman" panose="02020603050405020304" pitchFamily="18" charset="0"/>
            </a:endParaRPr>
          </a:p>
          <a:p>
            <a:pPr>
              <a:lnSpc>
                <a:spcPct val="150000"/>
              </a:lnSpc>
            </a:pPr>
            <a:r>
              <a:rPr lang="en-IN" sz="1400" dirty="0">
                <a:latin typeface="Times New Roman" panose="02020603050405020304" pitchFamily="18" charset="0"/>
                <a:cs typeface="Times New Roman" panose="02020603050405020304" pitchFamily="18" charset="0"/>
              </a:rPr>
              <a:t>Shape of data: The dataset contains total 1592 rows and 9 columns.</a:t>
            </a:r>
          </a:p>
          <a:p>
            <a:pPr>
              <a:lnSpc>
                <a:spcPct val="150000"/>
              </a:lnSpc>
            </a:pPr>
            <a:r>
              <a:rPr lang="en-IN" sz="1400" dirty="0"/>
              <a:t>Data Summary: The dataset contains 1 integer and 8 object data type columns.</a:t>
            </a:r>
          </a:p>
          <a:p>
            <a:pPr>
              <a:lnSpc>
                <a:spcPct val="150000"/>
              </a:lnSpc>
            </a:pPr>
            <a:r>
              <a:rPr lang="en-IN" sz="1400" dirty="0"/>
              <a:t>Missing Values: The dataset contains missing values and we treat them with mode imputation.</a:t>
            </a: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3E55DC8-D118-18A1-66E0-DD4C73E18F60}"/>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375647" y="2923677"/>
            <a:ext cx="6911789" cy="3698925"/>
          </a:xfrm>
          <a:prstGeom prst="rect">
            <a:avLst/>
          </a:prstGeom>
          <a:noFill/>
          <a:ln>
            <a:noFill/>
          </a:ln>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02285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B07026A-5DE7-A179-1526-F1DF832C486A}"/>
              </a:ext>
            </a:extLst>
          </p:cNvPr>
          <p:cNvSpPr txBox="1"/>
          <p:nvPr/>
        </p:nvSpPr>
        <p:spPr>
          <a:xfrm>
            <a:off x="4087906" y="385482"/>
            <a:ext cx="5970494"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EXPLORATORY DATA ANALYSIS</a:t>
            </a:r>
          </a:p>
        </p:txBody>
      </p:sp>
      <p:pic>
        <p:nvPicPr>
          <p:cNvPr id="4" name="Picture 3">
            <a:extLst>
              <a:ext uri="{FF2B5EF4-FFF2-40B4-BE49-F238E27FC236}">
                <a16:creationId xmlns:a16="http://schemas.microsoft.com/office/drawing/2014/main" xmlns="" id="{00181D8E-F016-6D56-6102-DA08FA06F4A4}"/>
              </a:ext>
            </a:extLst>
          </p:cNvPr>
          <p:cNvPicPr>
            <a:picLocks noChangeAspect="1"/>
          </p:cNvPicPr>
          <p:nvPr/>
        </p:nvPicPr>
        <p:blipFill>
          <a:blip r:embed="rId2"/>
          <a:stretch>
            <a:fillRect/>
          </a:stretch>
        </p:blipFill>
        <p:spPr>
          <a:xfrm>
            <a:off x="457200" y="1129553"/>
            <a:ext cx="5414682" cy="5065059"/>
          </a:xfrm>
          <a:prstGeom prst="rect">
            <a:avLst/>
          </a:prstGeom>
        </p:spPr>
      </p:pic>
      <p:pic>
        <p:nvPicPr>
          <p:cNvPr id="6" name="Picture 5">
            <a:extLst>
              <a:ext uri="{FF2B5EF4-FFF2-40B4-BE49-F238E27FC236}">
                <a16:creationId xmlns:a16="http://schemas.microsoft.com/office/drawing/2014/main" xmlns="" id="{E3ECAC6A-4B56-C190-C17E-BDAD84189368}"/>
              </a:ext>
            </a:extLst>
          </p:cNvPr>
          <p:cNvPicPr>
            <a:picLocks noChangeAspect="1"/>
          </p:cNvPicPr>
          <p:nvPr/>
        </p:nvPicPr>
        <p:blipFill>
          <a:blip r:embed="rId3"/>
          <a:stretch>
            <a:fillRect/>
          </a:stretch>
        </p:blipFill>
        <p:spPr>
          <a:xfrm>
            <a:off x="6158756" y="1129553"/>
            <a:ext cx="5226420" cy="5065059"/>
          </a:xfrm>
          <a:prstGeom prst="rect">
            <a:avLst/>
          </a:prstGeom>
        </p:spPr>
      </p:pic>
      <p:pic>
        <p:nvPicPr>
          <p:cNvPr id="5" name="Picture 4" descr="flip-robo-squarelogo-1644908531781.png"/>
          <p:cNvPicPr>
            <a:picLocks noChangeAspect="1"/>
          </p:cNvPicPr>
          <p:nvPr/>
        </p:nvPicPr>
        <p:blipFill>
          <a:blip r:embed="rId4"/>
          <a:stretch>
            <a:fillRect/>
          </a:stretch>
        </p:blipFill>
        <p:spPr>
          <a:xfrm>
            <a:off x="0" y="0"/>
            <a:ext cx="1440612" cy="1078302"/>
          </a:xfrm>
          <a:prstGeom prst="rect">
            <a:avLst/>
          </a:prstGeom>
        </p:spPr>
      </p:pic>
      <p:pic>
        <p:nvPicPr>
          <p:cNvPr id="7" name="Picture 6" descr="datatrained-squarelogo-1545018702251.png"/>
          <p:cNvPicPr>
            <a:picLocks noChangeAspect="1"/>
          </p:cNvPicPr>
          <p:nvPr/>
        </p:nvPicPr>
        <p:blipFill>
          <a:blip r:embed="rId5"/>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26128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66DB2F-C3FF-1194-6FEC-41E9232A515E}"/>
              </a:ext>
            </a:extLst>
          </p:cNvPr>
          <p:cNvPicPr>
            <a:picLocks noChangeAspect="1"/>
          </p:cNvPicPr>
          <p:nvPr/>
        </p:nvPicPr>
        <p:blipFill>
          <a:blip r:embed="rId2"/>
          <a:stretch>
            <a:fillRect/>
          </a:stretch>
        </p:blipFill>
        <p:spPr>
          <a:xfrm>
            <a:off x="277906" y="1112279"/>
            <a:ext cx="4921623" cy="5271247"/>
          </a:xfrm>
          <a:prstGeom prst="rect">
            <a:avLst/>
          </a:prstGeom>
        </p:spPr>
      </p:pic>
      <p:pic>
        <p:nvPicPr>
          <p:cNvPr id="5" name="Picture 4">
            <a:extLst>
              <a:ext uri="{FF2B5EF4-FFF2-40B4-BE49-F238E27FC236}">
                <a16:creationId xmlns:a16="http://schemas.microsoft.com/office/drawing/2014/main" xmlns="" id="{67D6E713-0984-AF54-898D-8BF3DA3074D6}"/>
              </a:ext>
            </a:extLst>
          </p:cNvPr>
          <p:cNvPicPr>
            <a:picLocks noChangeAspect="1"/>
          </p:cNvPicPr>
          <p:nvPr/>
        </p:nvPicPr>
        <p:blipFill>
          <a:blip r:embed="rId3"/>
          <a:stretch>
            <a:fillRect/>
          </a:stretch>
        </p:blipFill>
        <p:spPr>
          <a:xfrm>
            <a:off x="5961529" y="1060523"/>
            <a:ext cx="5199529" cy="5271248"/>
          </a:xfrm>
          <a:prstGeom prst="rect">
            <a:avLst/>
          </a:prstGeom>
        </p:spPr>
      </p:pic>
      <p:pic>
        <p:nvPicPr>
          <p:cNvPr id="4" name="Picture 3" descr="flip-robo-squarelogo-1644908531781.png"/>
          <p:cNvPicPr>
            <a:picLocks noChangeAspect="1"/>
          </p:cNvPicPr>
          <p:nvPr/>
        </p:nvPicPr>
        <p:blipFill>
          <a:blip r:embed="rId4"/>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5"/>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01082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D54E098-0B19-72E3-EFFF-E1B017104C46}"/>
              </a:ext>
            </a:extLst>
          </p:cNvPr>
          <p:cNvPicPr>
            <a:picLocks noChangeAspect="1"/>
          </p:cNvPicPr>
          <p:nvPr/>
        </p:nvPicPr>
        <p:blipFill>
          <a:blip r:embed="rId2"/>
          <a:stretch>
            <a:fillRect/>
          </a:stretch>
        </p:blipFill>
        <p:spPr>
          <a:xfrm>
            <a:off x="873280" y="1141363"/>
            <a:ext cx="10210800" cy="5172635"/>
          </a:xfrm>
          <a:prstGeom prst="rect">
            <a:avLst/>
          </a:prstGeom>
        </p:spPr>
      </p:pic>
      <p:pic>
        <p:nvPicPr>
          <p:cNvPr id="4" name="Picture 3"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08960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5DEAAA-A0B2-5DA9-487D-DEB28E42F5C3}"/>
              </a:ext>
            </a:extLst>
          </p:cNvPr>
          <p:cNvSpPr txBox="1"/>
          <p:nvPr/>
        </p:nvSpPr>
        <p:spPr>
          <a:xfrm>
            <a:off x="2160494" y="2160495"/>
            <a:ext cx="6929718" cy="2523768"/>
          </a:xfrm>
          <a:prstGeom prst="rect">
            <a:avLst/>
          </a:prstGeom>
          <a:noFill/>
        </p:spPr>
        <p:txBody>
          <a:bodyPr wrap="square" rtlCol="0">
            <a:spAutoFit/>
          </a:bodyPr>
          <a:lstStyle/>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1.Most of the Airline that flies belongs to Vistara and very less are of Alliance air.</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2.Most of the flights took off from New Delhi and Chennai and very less from Kolkata.</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3.Most of the flights reached to Goa and Kolkata and very less to Pune.</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4.Most of the flights only take 1 stop and very less 3 stops.</a:t>
            </a:r>
          </a:p>
          <a:p>
            <a:endParaRPr lang="en-IN" dirty="0"/>
          </a:p>
        </p:txBody>
      </p:sp>
      <p:sp>
        <p:nvSpPr>
          <p:cNvPr id="3" name="TextBox 2">
            <a:extLst>
              <a:ext uri="{FF2B5EF4-FFF2-40B4-BE49-F238E27FC236}">
                <a16:creationId xmlns:a16="http://schemas.microsoft.com/office/drawing/2014/main" xmlns="" id="{0E4DF0A2-450F-7E08-7D36-6DE15B242E1F}"/>
              </a:ext>
            </a:extLst>
          </p:cNvPr>
          <p:cNvSpPr txBox="1"/>
          <p:nvPr/>
        </p:nvSpPr>
        <p:spPr>
          <a:xfrm>
            <a:off x="2160494" y="1004047"/>
            <a:ext cx="6176682" cy="646331"/>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cs typeface="Times New Roman" panose="02020603050405020304" pitchFamily="18" charset="0"/>
              </a:rPr>
              <a:t>OBSERVATIONS OF UNIVARIATE ANALYSIS</a:t>
            </a:r>
          </a:p>
          <a:p>
            <a:pPr algn="ctr"/>
            <a:endParaRPr lang="en-IN" dirty="0"/>
          </a:p>
        </p:txBody>
      </p:sp>
      <p:pic>
        <p:nvPicPr>
          <p:cNvPr id="4" name="Picture 3" descr="flip-robo-squarelogo-1644908531781.png"/>
          <p:cNvPicPr>
            <a:picLocks noChangeAspect="1"/>
          </p:cNvPicPr>
          <p:nvPr/>
        </p:nvPicPr>
        <p:blipFill>
          <a:blip r:embed="rId2"/>
          <a:stretch>
            <a:fillRect/>
          </a:stretch>
        </p:blipFill>
        <p:spPr>
          <a:xfrm>
            <a:off x="0" y="0"/>
            <a:ext cx="1440612" cy="1078302"/>
          </a:xfrm>
          <a:prstGeom prst="rect">
            <a:avLst/>
          </a:prstGeom>
        </p:spPr>
      </p:pic>
      <p:pic>
        <p:nvPicPr>
          <p:cNvPr id="5" name="Picture 4" descr="datatrained-squarelogo-1545018702251.png"/>
          <p:cNvPicPr>
            <a:picLocks noChangeAspect="1"/>
          </p:cNvPicPr>
          <p:nvPr/>
        </p:nvPicPr>
        <p:blipFill>
          <a:blip r:embed="rId3"/>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166746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878851D-87B4-695E-DF68-0264835D7B69}"/>
              </a:ext>
            </a:extLst>
          </p:cNvPr>
          <p:cNvSpPr txBox="1"/>
          <p:nvPr/>
        </p:nvSpPr>
        <p:spPr>
          <a:xfrm>
            <a:off x="2931459" y="493059"/>
            <a:ext cx="57643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FEATURE ENGINEERING</a:t>
            </a:r>
          </a:p>
        </p:txBody>
      </p:sp>
      <p:pic>
        <p:nvPicPr>
          <p:cNvPr id="4" name="Picture 3">
            <a:extLst>
              <a:ext uri="{FF2B5EF4-FFF2-40B4-BE49-F238E27FC236}">
                <a16:creationId xmlns:a16="http://schemas.microsoft.com/office/drawing/2014/main" xmlns="" id="{35418AB0-A40B-66B8-19E8-77620351F222}"/>
              </a:ext>
            </a:extLst>
          </p:cNvPr>
          <p:cNvPicPr>
            <a:picLocks noChangeAspect="1"/>
          </p:cNvPicPr>
          <p:nvPr/>
        </p:nvPicPr>
        <p:blipFill>
          <a:blip r:embed="rId2"/>
          <a:stretch>
            <a:fillRect/>
          </a:stretch>
        </p:blipFill>
        <p:spPr>
          <a:xfrm>
            <a:off x="1066799" y="1138518"/>
            <a:ext cx="10058401" cy="5154706"/>
          </a:xfrm>
          <a:prstGeom prst="rect">
            <a:avLst/>
          </a:prstGeom>
        </p:spPr>
      </p:pic>
      <p:pic>
        <p:nvPicPr>
          <p:cNvPr id="5" name="Picture 4" descr="flip-robo-squarelogo-1644908531781.png"/>
          <p:cNvPicPr>
            <a:picLocks noChangeAspect="1"/>
          </p:cNvPicPr>
          <p:nvPr/>
        </p:nvPicPr>
        <p:blipFill>
          <a:blip r:embed="rId3"/>
          <a:stretch>
            <a:fillRect/>
          </a:stretch>
        </p:blipFill>
        <p:spPr>
          <a:xfrm>
            <a:off x="0" y="0"/>
            <a:ext cx="1440612" cy="1078302"/>
          </a:xfrm>
          <a:prstGeom prst="rect">
            <a:avLst/>
          </a:prstGeom>
        </p:spPr>
      </p:pic>
      <p:pic>
        <p:nvPicPr>
          <p:cNvPr id="6" name="Picture 5" descr="datatrained-squarelogo-1545018702251.png"/>
          <p:cNvPicPr>
            <a:picLocks noChangeAspect="1"/>
          </p:cNvPicPr>
          <p:nvPr/>
        </p:nvPicPr>
        <p:blipFill>
          <a:blip r:embed="rId4"/>
          <a:stretch>
            <a:fillRect/>
          </a:stretch>
        </p:blipFill>
        <p:spPr>
          <a:xfrm>
            <a:off x="10668000" y="0"/>
            <a:ext cx="1524000" cy="1095555"/>
          </a:xfrm>
          <a:prstGeom prst="rect">
            <a:avLst/>
          </a:prstGeom>
        </p:spPr>
      </p:pic>
    </p:spTree>
    <p:extLst>
      <p:ext uri="{BB962C8B-B14F-4D97-AF65-F5344CB8AC3E}">
        <p14:creationId xmlns:p14="http://schemas.microsoft.com/office/powerpoint/2010/main" xmlns="" val="3443831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TotalTime>
  <Words>461</Words>
  <Application>Microsoft Office PowerPoint</Application>
  <PresentationFormat>Custom</PresentationFormat>
  <Paragraphs>29</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FLIGHT PRICE PREDICTION PROJECT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PROJECT</dc:title>
  <dc:creator>ashish watane</dc:creator>
  <cp:lastModifiedBy>Suneel kumar</cp:lastModifiedBy>
  <cp:revision>5</cp:revision>
  <dcterms:created xsi:type="dcterms:W3CDTF">2022-09-24T17:18:49Z</dcterms:created>
  <dcterms:modified xsi:type="dcterms:W3CDTF">2023-01-12T11:38:00Z</dcterms:modified>
</cp:coreProperties>
</file>